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8" r:id="rId4"/>
    <p:sldId id="262" r:id="rId5"/>
    <p:sldId id="265" r:id="rId6"/>
    <p:sldId id="266" r:id="rId7"/>
    <p:sldId id="260" r:id="rId8"/>
    <p:sldId id="263" r:id="rId9"/>
    <p:sldId id="259" r:id="rId10"/>
    <p:sldId id="257" r:id="rId11"/>
    <p:sldId id="261" r:id="rId12"/>
    <p:sldId id="267" r:id="rId13"/>
    <p:sldId id="264" r:id="rId14"/>
    <p:sldId id="268" r:id="rId15"/>
    <p:sldId id="26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72C8C-1E73-D0B8-D9E4-8C6D9B331C45}" v="20" dt="2023-09-20T02:42:46.918"/>
    <p1510:client id="{BBA8BCF7-5229-4DC0-B77A-60D432AB9897}" v="2" dt="2023-09-20T00:44:27.475"/>
    <p1510:client id="{F48702DE-8F3D-A731-A304-BBC0D5206133}" v="152" dt="2023-09-29T03:12:31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627" autoAdjust="0"/>
  </p:normalViewPr>
  <p:slideViewPr>
    <p:cSldViewPr snapToGrid="0">
      <p:cViewPr varScale="1">
        <p:scale>
          <a:sx n="58" d="100"/>
          <a:sy n="58" d="100"/>
        </p:scale>
        <p:origin x="16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34B8-268E-4911-852E-A59D819D91BE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E304-C4E0-4B93-BA26-A6737494465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567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Team info: please provide name of the team leader and relationship with LU</a:t>
            </a:r>
          </a:p>
          <a:p>
            <a:endParaRPr lang="en-HK" dirty="0"/>
          </a:p>
          <a:p>
            <a:r>
              <a:rPr lang="en-HK" dirty="0" err="1"/>
              <a:t>eg</a:t>
            </a:r>
            <a:r>
              <a:rPr lang="en-HK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For current student: Jacky Cheung, LU BSc Data Science, Year 4 (Name, study info, current year of study)</a:t>
            </a:r>
          </a:p>
          <a:p>
            <a:r>
              <a:rPr lang="en-HK" dirty="0"/>
              <a:t>For alum: Andy Lau, LU BSc Data Science, 2019 (Name, graduation qualifications, year of graduation)</a:t>
            </a:r>
          </a:p>
          <a:p>
            <a:r>
              <a:rPr lang="en-HK" dirty="0"/>
              <a:t>For Faculty/staff: Aaron Kwok, PO, OSL (Name, position, Faculty/Dept/Unit/Office)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667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at least 3 KPIs that you will use to measure the business’ performance. You should also include how you plan to measure the KPIs as well as your targets for </a:t>
            </a:r>
            <a:r>
              <a:rPr lang="en-HK" dirty="0" err="1"/>
              <a:t>Yr</a:t>
            </a:r>
            <a:r>
              <a:rPr lang="en-HK" dirty="0"/>
              <a:t> 1 and </a:t>
            </a:r>
            <a:r>
              <a:rPr lang="en-HK" dirty="0" err="1"/>
              <a:t>Yr</a:t>
            </a:r>
            <a:r>
              <a:rPr lang="en-HK" dirty="0"/>
              <a:t> 2. Sales numbers needs to be one of the 3 KPIs. </a:t>
            </a:r>
          </a:p>
          <a:p>
            <a:endParaRPr lang="en-HK" dirty="0"/>
          </a:p>
          <a:p>
            <a:r>
              <a:rPr lang="en-HK" dirty="0" err="1"/>
              <a:t>Eg</a:t>
            </a:r>
            <a:r>
              <a:rPr lang="en-HK" dirty="0"/>
              <a:t>:</a:t>
            </a:r>
          </a:p>
          <a:p>
            <a:r>
              <a:rPr lang="en-HK" dirty="0"/>
              <a:t>KPI: sales growth</a:t>
            </a:r>
          </a:p>
          <a:p>
            <a:r>
              <a:rPr lang="en-HK" dirty="0"/>
              <a:t>Measurable: income, number of customers. </a:t>
            </a:r>
          </a:p>
          <a:p>
            <a:r>
              <a:rPr lang="en-HK" dirty="0"/>
              <a:t>Target: </a:t>
            </a:r>
            <a:r>
              <a:rPr lang="en-HK" dirty="0" err="1"/>
              <a:t>HKDxxx</a:t>
            </a:r>
            <a:r>
              <a:rPr lang="en-HK" dirty="0"/>
              <a:t> in income for </a:t>
            </a:r>
            <a:r>
              <a:rPr lang="en-HK" dirty="0" err="1"/>
              <a:t>Yr</a:t>
            </a:r>
            <a:r>
              <a:rPr lang="en-HK" dirty="0"/>
              <a:t> 1 and </a:t>
            </a:r>
            <a:r>
              <a:rPr lang="en-HK" dirty="0" err="1"/>
              <a:t>HKDzzz</a:t>
            </a:r>
            <a:r>
              <a:rPr lang="en-HK" dirty="0"/>
              <a:t> in income for </a:t>
            </a:r>
            <a:r>
              <a:rPr lang="en-HK" dirty="0" err="1"/>
              <a:t>Yr</a:t>
            </a:r>
            <a:r>
              <a:rPr lang="en-HK" dirty="0"/>
              <a:t> 2. xxx number of subscription in </a:t>
            </a:r>
            <a:r>
              <a:rPr lang="en-HK" dirty="0" err="1"/>
              <a:t>Yr</a:t>
            </a:r>
            <a:r>
              <a:rPr lang="en-HK" dirty="0"/>
              <a:t> 1 and </a:t>
            </a:r>
            <a:r>
              <a:rPr lang="en-HK" dirty="0" err="1"/>
              <a:t>yyy</a:t>
            </a:r>
            <a:r>
              <a:rPr lang="en-HK" dirty="0"/>
              <a:t> number of subscription in </a:t>
            </a:r>
            <a:r>
              <a:rPr lang="en-HK" dirty="0" err="1"/>
              <a:t>Yr</a:t>
            </a:r>
            <a:r>
              <a:rPr lang="en-HK" dirty="0"/>
              <a:t> 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9519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clear timeline and milestone of the business for the next 2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5401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at least 3 risks/challenges that you foresee, and your risk management plan (avoid, mitigate, transfer, reduce, control, accept, etc)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1796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info of the key members. </a:t>
            </a:r>
          </a:p>
          <a:p>
            <a:r>
              <a:rPr lang="en-HK" dirty="0"/>
              <a:t>Key members must include Project Leader, as well as other members that can demonstrate contribution to the subject matter, technical skillset, or sales/marketing of the business. </a:t>
            </a:r>
          </a:p>
          <a:p>
            <a:r>
              <a:rPr lang="en-HK" dirty="0"/>
              <a:t>Info should include name, study background, and other relevant experiences in entrepreneurship (if any).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234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If the team or project has been included in other entrepreneurial programmes, please provide info. </a:t>
            </a:r>
          </a:p>
          <a:p>
            <a:pPr marL="171450" indent="-171450">
              <a:buFont typeface="Arial"/>
              <a:buChar char="•"/>
            </a:pPr>
            <a:r>
              <a:rPr lang="en-HK"/>
              <a:t>name of programme, stage (ideation, incubation, acceleration, bootcamp, etc), year participated, year completed or current stage</a:t>
            </a:r>
            <a:endParaRPr lang="en-HK" dirty="0">
              <a:ea typeface="Calibri" panose="020F0502020204030204"/>
              <a:cs typeface="Calibri" panose="020F0502020204030204"/>
            </a:endParaRPr>
          </a:p>
          <a:p>
            <a:endParaRPr lang="en-HK" dirty="0"/>
          </a:p>
          <a:p>
            <a:r>
              <a:rPr lang="en-HK" dirty="0" err="1"/>
              <a:t>Eg</a:t>
            </a:r>
            <a:r>
              <a:rPr lang="en-HK" dirty="0"/>
              <a:t>:</a:t>
            </a:r>
          </a:p>
          <a:p>
            <a:r>
              <a:rPr lang="en-HK" dirty="0"/>
              <a:t>- LU programmes: SEED, IIF, HEL, GSF, PIE, etc</a:t>
            </a:r>
            <a:endParaRPr lang="en-HK" dirty="0">
              <a:cs typeface="Calibri"/>
            </a:endParaRPr>
          </a:p>
          <a:p>
            <a:r>
              <a:rPr lang="en-HK" dirty="0"/>
              <a:t>- external: HKSTP, Cyberport, SIE,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838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Expected contents: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HK" dirty="0"/>
              <a:t>What is your product/service?</a:t>
            </a:r>
          </a:p>
          <a:p>
            <a:pPr marL="171450" indent="-171450">
              <a:buFont typeface="Arial"/>
              <a:buChar char="•"/>
            </a:pPr>
            <a:r>
              <a:rPr lang="en-HK" dirty="0"/>
              <a:t>What is the problem/issues you are trying to solve? </a:t>
            </a:r>
            <a:endParaRPr lang="en-HK"/>
          </a:p>
          <a:p>
            <a:endParaRPr lang="en-HK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292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info on the background of what you’re trying to do, with an analysis of:</a:t>
            </a:r>
          </a:p>
          <a:p>
            <a:pPr marL="171450" indent="-171450">
              <a:buFont typeface="Arial"/>
              <a:buChar char="•"/>
            </a:pPr>
            <a:r>
              <a:rPr lang="en-HK"/>
              <a:t>business potential by market analysis</a:t>
            </a:r>
            <a:endParaRPr lang="en-HK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HK"/>
              <a:t>competitive landscape including but not limited to a market share and SWOT analysis</a:t>
            </a:r>
            <a:endParaRPr lang="en-HK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HK"/>
              <a:t>your competitive advantage</a:t>
            </a:r>
            <a:endParaRPr lang="en-HK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1674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Expected contents: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What do you see as the biggest opportunities and threats facing your business in the coming years?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How has your business adapted to changes in the market or shifts in consumer behavior over time? 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5707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Expected contents: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HK" dirty="0"/>
              <a:t>What impact has your business had on your customers or clients?</a:t>
            </a:r>
            <a:endParaRPr lang="en-HK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HK" dirty="0"/>
              <a:t>Will your project have any positive impact? If yes, please provide details. </a:t>
            </a:r>
            <a:endParaRPr lang="en-HK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0228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details of your KEY target customers</a:t>
            </a:r>
          </a:p>
          <a:p>
            <a:pPr marL="171450" indent="-171450">
              <a:buFont typeface="Arial"/>
              <a:buChar char="•"/>
            </a:pPr>
            <a:r>
              <a:rPr lang="en-HK"/>
              <a:t>clearly define your customers instead of a general identity </a:t>
            </a:r>
            <a:r>
              <a:rPr lang="en-HK" err="1"/>
              <a:t>eg</a:t>
            </a:r>
            <a:r>
              <a:rPr lang="en-HK" dirty="0"/>
              <a:t> instead of saying “women”, say “single women 25 to 40yo, earning between hkd45k and 80k” etc…</a:t>
            </a:r>
            <a:endParaRPr lang="en-HK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HK"/>
              <a:t>if not described earlier, please provide justifications on how you identify your KEY target customers</a:t>
            </a:r>
            <a:endParaRPr lang="en-HK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0635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identify clearly key partners that you will be working with:</a:t>
            </a:r>
          </a:p>
          <a:p>
            <a:pPr marL="171450" indent="-171450">
              <a:buFont typeface="Arial"/>
              <a:buChar char="•"/>
            </a:pPr>
            <a:r>
              <a:rPr lang="en-HK"/>
              <a:t>is there already a working relationship or are you just starting to explore partnership?</a:t>
            </a:r>
            <a:endParaRPr lang="en-HK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HK"/>
              <a:t>what will they contribute to the project?</a:t>
            </a:r>
            <a:endParaRPr lang="en-HK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1025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details of your marketing strategies:</a:t>
            </a:r>
          </a:p>
          <a:p>
            <a:pPr marL="171450" indent="-171450">
              <a:buFont typeface="Arial"/>
              <a:buChar char="•"/>
            </a:pPr>
            <a:r>
              <a:rPr lang="en-HK"/>
              <a:t>online and offline</a:t>
            </a:r>
            <a:endParaRPr lang="en-HK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HK"/>
              <a:t>target</a:t>
            </a:r>
            <a:r>
              <a:rPr lang="en-HK" dirty="0"/>
              <a:t> audience of the plans and expected outcome?</a:t>
            </a:r>
            <a:endParaRPr lang="en-HK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HK"/>
              <a:t>expected costs to execute the plans</a:t>
            </a:r>
            <a:endParaRPr lang="en-HK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5680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Please provide a clear Profit &amp; Loss projection for at least 2 years</a:t>
            </a:r>
          </a:p>
          <a:p>
            <a:r>
              <a:rPr lang="en-HK" dirty="0"/>
              <a:t>Please provide clear income projections, together with justifications/assumptions used to arrive at the figures. </a:t>
            </a:r>
          </a:p>
          <a:p>
            <a:r>
              <a:rPr lang="en-HK" dirty="0"/>
              <a:t>Please provide clear costings, including but not limited to production costs, marketing costs, staffing costs, office costs, etc.</a:t>
            </a:r>
          </a:p>
          <a:p>
            <a:endParaRPr lang="en-HK" dirty="0"/>
          </a:p>
          <a:p>
            <a:r>
              <a:rPr lang="en-HK" dirty="0"/>
              <a:t>Do </a:t>
            </a:r>
            <a:r>
              <a:rPr lang="en-HK" b="1" dirty="0"/>
              <a:t>NOT</a:t>
            </a:r>
            <a:r>
              <a:rPr lang="en-HK" dirty="0"/>
              <a:t> include funding in the financial projection.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E304-C4E0-4B93-BA26-A67374944656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488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6661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1647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1647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457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6435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620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3294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290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3913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69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4100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A54D-37F3-447F-9C52-716F30F116A3}" type="datetimeFigureOut">
              <a:rPr lang="en-HK" smtClean="0"/>
              <a:t>28/9/2023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B5F0-B104-40CC-BB9E-2E680DECF6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9859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90A9-2A8B-5C13-DEC5-D01082AAF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(Name of project/business)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36E16-DB27-A15E-1310-3075A8AD3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Team info:</a:t>
            </a:r>
          </a:p>
          <a:p>
            <a:r>
              <a:rPr lang="en-HK" dirty="0"/>
              <a:t>(Team leader name, relationship with LU*)</a:t>
            </a:r>
          </a:p>
        </p:txBody>
      </p:sp>
    </p:spTree>
    <p:extLst>
      <p:ext uri="{BB962C8B-B14F-4D97-AF65-F5344CB8AC3E}">
        <p14:creationId xmlns:p14="http://schemas.microsoft.com/office/powerpoint/2010/main" val="74199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CDD1-2E9D-0ECE-19BA-2A385EAA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Financial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F9E4-A0F2-11BD-FF8E-6F143BB6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7597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8CB3-8BC0-DBA8-C70A-5E482DAF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KPI and Measurables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2F03-6B96-6153-79AD-D93BB3F6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0674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A89C-C5B8-1E6B-789A-AFF12F6A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Timeline &amp; Milestone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4E2A-B6B3-975D-CDCE-BA0BC4F2D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1142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3142-8AEC-510C-83A6-2BA2017C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Risks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DEAA-F4A2-B420-DA7B-7A2C27E1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12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A522-4699-94F6-96D6-ABE7D83C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AF22-9895-1A56-7DA2-C690C7B4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4915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D3B6-7258-9875-2C77-CAC51233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Track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E88AA-60E3-6A9D-4246-70FB194BE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08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F2E1-920B-CC93-56EB-831A8C1B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32CD-889B-4F12-B21A-B0DFF8EAE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A Business Proposal is expected to be precise and concise, be delivered in </a:t>
            </a:r>
            <a:r>
              <a:rPr lang="en-US" sz="1800" b="1" dirty="0">
                <a:ea typeface="+mn-lt"/>
                <a:cs typeface="+mn-lt"/>
              </a:rPr>
              <a:t>PDF</a:t>
            </a:r>
            <a:r>
              <a:rPr lang="en-US" sz="1800" dirty="0">
                <a:ea typeface="+mn-lt"/>
                <a:cs typeface="+mn-lt"/>
              </a:rPr>
              <a:t> format with a maximum of </a:t>
            </a:r>
            <a:r>
              <a:rPr lang="en-US" sz="1800" b="1" dirty="0">
                <a:ea typeface="+mn-lt"/>
                <a:cs typeface="+mn-lt"/>
              </a:rPr>
              <a:t>18</a:t>
            </a:r>
            <a:r>
              <a:rPr lang="en-US" sz="1800" dirty="0">
                <a:ea typeface="+mn-lt"/>
                <a:cs typeface="+mn-lt"/>
              </a:rPr>
              <a:t> pages.</a:t>
            </a:r>
            <a:endParaRPr lang="en-US" sz="1800" dirty="0"/>
          </a:p>
          <a:p>
            <a:r>
              <a:rPr lang="en-US" sz="1800" dirty="0"/>
              <a:t>Click on the 'note' button at the bottom of the slides to reveal additional notes for reference. 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79FB748-5453-6D85-930D-4CE41039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86" y="2668408"/>
            <a:ext cx="6939887" cy="411426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587B713-7B60-0583-61BC-576E921A7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8" r="-231" b="465"/>
          <a:stretch/>
        </p:blipFill>
        <p:spPr>
          <a:xfrm>
            <a:off x="7795145" y="4056407"/>
            <a:ext cx="3902789" cy="243010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2993DD9-E7B8-338B-1D97-C76D48D7DABB}"/>
              </a:ext>
            </a:extLst>
          </p:cNvPr>
          <p:cNvSpPr/>
          <p:nvPr/>
        </p:nvSpPr>
        <p:spPr>
          <a:xfrm>
            <a:off x="9754668" y="5134810"/>
            <a:ext cx="484631" cy="97840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509A62AD-2BD0-4000-1068-FFD99A511389}"/>
              </a:ext>
            </a:extLst>
          </p:cNvPr>
          <p:cNvSpPr/>
          <p:nvPr/>
        </p:nvSpPr>
        <p:spPr>
          <a:xfrm>
            <a:off x="7151250" y="5616877"/>
            <a:ext cx="813816" cy="868679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2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8CB3-8BC0-DBA8-C70A-5E482DAF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72259"/>
          </a:xfrm>
        </p:spPr>
        <p:txBody>
          <a:bodyPr>
            <a:normAutofit/>
          </a:bodyPr>
          <a:lstStyle/>
          <a:p>
            <a:r>
              <a:rPr lang="en-HK" dirty="0"/>
              <a:t>Issues you’re trying to solve/</a:t>
            </a:r>
            <a:br>
              <a:rPr lang="en-HK" dirty="0"/>
            </a:br>
            <a:r>
              <a:rPr lang="en-HK" dirty="0"/>
              <a:t>Business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2F03-6B96-6153-79AD-D93BB3F6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0500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1B16-C646-5DFE-8A0F-2F41AD60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54A9-0F5C-F092-1E67-CFE9CCB1E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8977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5E4-BFBE-BCF6-36C3-1193213A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602EF-FA7C-7377-ABF4-6D2E860FC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185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F6D8-8629-B4E0-A4EF-32BA88A9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9E309-245D-D122-5356-9AD5572D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066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8CB3-8BC0-DBA8-C70A-5E482DAF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Target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2F03-6B96-6153-79AD-D93BB3F6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9095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D169-E4E3-CEEE-FDE3-9ACF5BEE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Key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C15C2-C60A-A718-5E42-318917E86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5614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8CB3-8BC0-DBA8-C70A-5E482DAF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Marketing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2F03-6B96-6153-79AD-D93BB3F6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10812067"/>
      </p:ext>
    </p:extLst>
  </p:cSld>
  <p:clrMapOvr>
    <a:masterClrMapping/>
  </p:clrMapOvr>
</p:sld>
</file>

<file path=ppt/theme/theme1.xml><?xml version="1.0" encoding="utf-8"?>
<a:theme xmlns:a="http://schemas.openxmlformats.org/drawingml/2006/main" name="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" id="{426E79DD-EEF8-4C41-9763-890A08360B86}" vid="{C30A7EA6-2509-4A0A-8400-A6800AA3B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</Template>
  <TotalTime>900</TotalTime>
  <Words>662</Words>
  <Application>Microsoft Office PowerPoint</Application>
  <PresentationFormat>Widescreen</PresentationFormat>
  <Paragraphs>72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LU</vt:lpstr>
      <vt:lpstr>(Name of project/business)</vt:lpstr>
      <vt:lpstr>Note </vt:lpstr>
      <vt:lpstr>Issues you’re trying to solve/ Business idea</vt:lpstr>
      <vt:lpstr>Background</vt:lpstr>
      <vt:lpstr>Competition</vt:lpstr>
      <vt:lpstr>Impact</vt:lpstr>
      <vt:lpstr>Target customers</vt:lpstr>
      <vt:lpstr>Key partners</vt:lpstr>
      <vt:lpstr>Marketing strategies</vt:lpstr>
      <vt:lpstr>Financial projection</vt:lpstr>
      <vt:lpstr>KPI and Measurables</vt:lpstr>
      <vt:lpstr>Timeline &amp; Milestone</vt:lpstr>
      <vt:lpstr>Risks and challenges</vt:lpstr>
      <vt:lpstr>Team</vt:lpstr>
      <vt:lpstr>Track record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(Name of project/business)</dc:title>
  <dc:creator>LAU Belinda</dc:creator>
  <cp:lastModifiedBy>LAU Belinda</cp:lastModifiedBy>
  <cp:revision>82</cp:revision>
  <dcterms:created xsi:type="dcterms:W3CDTF">2023-09-19T07:57:06Z</dcterms:created>
  <dcterms:modified xsi:type="dcterms:W3CDTF">2023-09-29T03:13:08Z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7ce0bc-1ec2-41cb-8ddc-b020b80710b7_Enabled">
    <vt:lpwstr>true</vt:lpwstr>
  </property>
  <property fmtid="{D5CDD505-2E9C-101B-9397-08002B2CF9AE}" pid="3" name="MSIP_Label_0c7ce0bc-1ec2-41cb-8ddc-b020b80710b7_SetDate">
    <vt:lpwstr>2023-09-19T09:53:02Z</vt:lpwstr>
  </property>
  <property fmtid="{D5CDD505-2E9C-101B-9397-08002B2CF9AE}" pid="4" name="MSIP_Label_0c7ce0bc-1ec2-41cb-8ddc-b020b80710b7_Method">
    <vt:lpwstr>Standard</vt:lpwstr>
  </property>
  <property fmtid="{D5CDD505-2E9C-101B-9397-08002B2CF9AE}" pid="5" name="MSIP_Label_0c7ce0bc-1ec2-41cb-8ddc-b020b80710b7_Name">
    <vt:lpwstr>Restricted (Internal data)</vt:lpwstr>
  </property>
  <property fmtid="{D5CDD505-2E9C-101B-9397-08002B2CF9AE}" pid="6" name="MSIP_Label_0c7ce0bc-1ec2-41cb-8ddc-b020b80710b7_SiteId">
    <vt:lpwstr>fe90179d-8207-4cb2-8834-0ce27ee0162d</vt:lpwstr>
  </property>
  <property fmtid="{D5CDD505-2E9C-101B-9397-08002B2CF9AE}" pid="7" name="MSIP_Label_0c7ce0bc-1ec2-41cb-8ddc-b020b80710b7_ActionId">
    <vt:lpwstr>e8e9b293-c144-451b-9f1e-2b5abfcddf38</vt:lpwstr>
  </property>
  <property fmtid="{D5CDD505-2E9C-101B-9397-08002B2CF9AE}" pid="8" name="MSIP_Label_0c7ce0bc-1ec2-41cb-8ddc-b020b80710b7_ContentBits">
    <vt:lpwstr>0</vt:lpwstr>
  </property>
</Properties>
</file>